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338" r:id="rId2"/>
    <p:sldId id="337" r:id="rId3"/>
    <p:sldId id="330" r:id="rId4"/>
    <p:sldId id="259" r:id="rId5"/>
    <p:sldId id="263" r:id="rId6"/>
    <p:sldId id="297" r:id="rId7"/>
    <p:sldId id="267" r:id="rId8"/>
    <p:sldId id="25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311" r:id="rId18"/>
    <p:sldId id="278" r:id="rId19"/>
    <p:sldId id="279" r:id="rId20"/>
    <p:sldId id="280" r:id="rId21"/>
    <p:sldId id="281" r:id="rId22"/>
    <p:sldId id="282" r:id="rId23"/>
    <p:sldId id="283" r:id="rId24"/>
    <p:sldId id="312" r:id="rId25"/>
    <p:sldId id="285" r:id="rId26"/>
    <p:sldId id="287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6410" autoAdjust="0"/>
  </p:normalViewPr>
  <p:slideViewPr>
    <p:cSldViewPr snapToGrid="0" snapToObjects="1">
      <p:cViewPr varScale="1">
        <p:scale>
          <a:sx n="99" d="100"/>
          <a:sy n="99" d="100"/>
        </p:scale>
        <p:origin x="106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27BFD-9C68-41BC-99F1-5B2556267922}" type="datetimeFigureOut">
              <a:rPr lang="da-DK" smtClean="0"/>
              <a:t>01-08-2023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CC5AE-8A86-4697-945D-957EFE16F42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918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CC5AE-8A86-4697-945D-957EFE16F42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579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3879791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64518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5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8AE39C8-3CEF-43DE-B87C-C306D3041A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a-DK" sz="3200" b="1" dirty="0">
                <a:latin typeface="Poppins ExtraBold"/>
              </a:rPr>
              <a:t>Datapakke</a:t>
            </a:r>
            <a:br>
              <a:rPr lang="da-DK" sz="3200" b="1" dirty="0">
                <a:latin typeface="Poppins ExtraBold"/>
              </a:rPr>
            </a:br>
            <a:r>
              <a:rPr lang="da-DK" sz="3200" dirty="0">
                <a:latin typeface="Poppins ExtraBold"/>
              </a:rPr>
              <a:t>Sønderjysk klynge (Syddanmark)</a:t>
            </a:r>
          </a:p>
        </p:txBody>
      </p:sp>
      <p:sp>
        <p:nvSpPr>
          <p:cNvPr id="7" name="Undertitel 6">
            <a:extLst>
              <a:ext uri="{FF2B5EF4-FFF2-40B4-BE49-F238E27FC236}">
                <a16:creationId xmlns:a16="http://schemas.microsoft.com/office/drawing/2014/main" id="{28FF9A25-F904-4897-8A5F-CD04552D1D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a-DK" sz="1600" i="1" dirty="0">
                <a:latin typeface="Poppins Light" panose="020B0604020202020204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1200" i="1" dirty="0">
                <a:latin typeface="Poppins Light" panose="020B0604020202020204"/>
              </a:rPr>
              <a:t>Version fra Juni 2023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 år), opgjort pr. måned for sundhedsklyngen og hele landet (pct.)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med forudgående hjemmesygepleje, opgjort pr. måned for sundhedsklyngen og hele landet (pct.), 2020-2023  ,Andel akutte somatiske genindlæggelser blandt ældre (80+ år) med forudgående visiteret hjemmehjælp (personlig pleje)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hjsyg + vishj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som bor på plejehjem, opgjort pr. måned for sundhedsklyngen og hele landet (pct.), 2020-2023 ,Antal akutte somatiske genindlæggelser blandt ældre (80+ år) med forudgående kontakt til almen praksis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plhjem + 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, opgjort pr. måned for sundhedsklyngen og hele landet, pr. 1.000 ældre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TABEL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230F71C-8559-4E3D-A3E7-B72497572DEB}"/>
              </a:ext>
            </a:extLst>
          </p:cNvPr>
          <p:cNvSpPr/>
          <p:nvPr/>
        </p:nvSpPr>
        <p:spPr>
          <a:xfrm>
            <a:off x="755374" y="2266122"/>
            <a:ext cx="7484165" cy="3747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73D611A-C921-42FF-BFD0-246BF3C10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2116207"/>
            <a:ext cx="5648325" cy="3867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med forudgående hjemmesygepleje, opgjort pr. måned for sundhedsklyngen og hele landet, pr. 1.000 borgere, 2020-2023 ,Antal forebyggelige sygehusophold blandt ældre (80+ år) med forudgående visiteret hjemmehjælp, opgjort pr. måned for sundhedsklyngen og hele landet, pr. 1.000 borgere, 2020-2023 ,textbox ,Ældre borgere på 80+: Genindlæggelser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hjsyg + vishj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som bor på plejehjem, opgjort pr. måned for sundhedsklyngen og hele landet, pr. 1.000 borgere, 2020-2023 ,Antal forebyggelige sygehusophold blandt ældre (80+ år) med forudgående kontakt til almen praksis, opgjort pr. måned for sundhedsklyngen og hele landet, pr. 1.000 borgere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plhjem + 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700" dirty="0"/>
              <a:t>I dette tema er der fokus på borgere med kroniske lidelser i jeres sundhedsklynge. Formålet med temaet er, at I kan blive klogere på en række indikatorer for borgere med kronisk sygdom på tværs af almen praksis, kommuner og hospital i jeres sundhedsklynge og sammenlignet med landsgennemsnittet.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687DCA6-00FE-4016-8A8A-A98E61C285BD}"/>
              </a:ext>
            </a:extLst>
          </p:cNvPr>
          <p:cNvSpPr/>
          <p:nvPr/>
        </p:nvSpPr>
        <p:spPr>
          <a:xfrm>
            <a:off x="407504" y="1490870"/>
            <a:ext cx="5410200" cy="1858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CEF7785-04A1-451D-91BD-F0EE27B836BA}"/>
              </a:ext>
            </a:extLst>
          </p:cNvPr>
          <p:cNvSpPr/>
          <p:nvPr/>
        </p:nvSpPr>
        <p:spPr>
          <a:xfrm>
            <a:off x="10714382" y="218660"/>
            <a:ext cx="1477617" cy="467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7" name="Pladsholder til indhold 9">
            <a:extLst>
              <a:ext uri="{FF2B5EF4-FFF2-40B4-BE49-F238E27FC236}">
                <a16:creationId xmlns:a16="http://schemas.microsoft.com/office/drawing/2014/main" id="{AB070513-BD35-4831-82D3-0D272B560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145031"/>
              </p:ext>
            </p:extLst>
          </p:nvPr>
        </p:nvGraphicFramePr>
        <p:xfrm>
          <a:off x="794855" y="2269027"/>
          <a:ext cx="5070474" cy="2121461"/>
        </p:xfrm>
        <a:graphic>
          <a:graphicData uri="http://schemas.openxmlformats.org/drawingml/2006/table">
            <a:tbl>
              <a:tblPr firstRow="1" bandRow="1"/>
              <a:tblGrid>
                <a:gridCol w="1434265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797804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838405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689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2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2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kronisk sygdom</a:t>
                      </a:r>
                      <a:r>
                        <a:rPr lang="da-DK" sz="12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, pr. 1.000</a:t>
                      </a:r>
                      <a:endParaRPr lang="da-DK" sz="12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2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flere kroniske sygdomme</a:t>
                      </a:r>
                      <a:r>
                        <a:rPr lang="da-DK" sz="12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, pr. 1.000</a:t>
                      </a:r>
                      <a:endParaRPr lang="da-DK" sz="12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Haderslev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206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Sønderborg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212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81684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Tønder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4991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Aabenraa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206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071291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222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borgere i hele landet med udvalgte kroniske sygdomme i 2019 og 2022, pr. 1.000 borgere ,textbox ,multiRowCard ,textbox ,Antal borgere i sundhedsklyngen med udvalgte kroniske sygdomme i 2019 og 2022, pr. 1.000 borger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00514" y="1626669"/>
            <a:ext cx="3522846" cy="4985887"/>
          </a:xfrm>
        </p:spPr>
        <p:txBody>
          <a:bodyPr/>
          <a:lstStyle/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samler en række nøgletal og visninger, der beskriver den fælles population i jeres sundhedsklynge. 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består af et populationsoverblik samt tre temaer: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Ældre borgere på 80 år og derover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udvalgte kroniske sygdomme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kontakt til psykiatrien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Populationsoverblikket og temaerne kan læses uafhængigt af hinanden. Nøgletallene i datapakken er baseret på samme datagrundlag som værktøjet Sundhedsdata på tværs. </a:t>
            </a:r>
            <a:r>
              <a:rPr lang="da-DK" sz="1400">
                <a:latin typeface="Poppins" pitchFamily="2" charset="77"/>
                <a:cs typeface="Poppins" pitchFamily="2" charset="77"/>
              </a:rPr>
              <a:t>De udvalgte nøgletal er et lille udpluk af de samlede variable i det endelige værktøj.</a:t>
            </a:r>
            <a:endParaRPr lang="da-DK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514" y="526774"/>
            <a:ext cx="3264966" cy="972258"/>
          </a:xfrm>
        </p:spPr>
        <p:txBody>
          <a:bodyPr/>
          <a:lstStyle/>
          <a:p>
            <a:r>
              <a:rPr lang="da-DK" sz="3600" dirty="0">
                <a:latin typeface="Poppins ExtraBold" panose="020B0604020202020204" charset="0"/>
                <a:cs typeface="Poppins ExtraBold" panose="020B0604020202020204" charset="0"/>
              </a:rPr>
              <a:t>Om datapakken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14BDA-C419-F344-9039-0BCDE95FAB1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033" y="5784169"/>
            <a:ext cx="1400175" cy="70485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447588" y="5054582"/>
            <a:ext cx="88259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Fynsklyngen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191427" y="152738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Nord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17633" y="200579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Midt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768471" y="2376996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Vest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955700" y="2533004"/>
            <a:ext cx="106090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Syd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466519" y="3503985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Midtklyngen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6425248" y="3224084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Gødstrup-klyngen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67651" y="3108669"/>
            <a:ext cx="1111992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Randersklyngen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89109" y="356891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Århusklyngen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895506" y="4013275"/>
            <a:ext cx="108522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Horsensklyngen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355931" y="4340860"/>
            <a:ext cx="1262201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Sydvestjysk klynge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573300" y="4634645"/>
            <a:ext cx="1123563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Lillebæltklyngen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169525" y="5159263"/>
            <a:ext cx="1188710" cy="23083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Sønderjysk</a:t>
            </a:r>
            <a:r>
              <a:rPr lang="da-DK" dirty="0"/>
              <a:t> </a:t>
            </a:r>
            <a:r>
              <a:rPr lang="da-DK" dirty="0">
                <a:solidFill>
                  <a:schemeClr val="bg1"/>
                </a:solidFill>
              </a:rPr>
              <a:t>klynge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533216" y="2871900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Bornholm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078659" y="4004886"/>
            <a:ext cx="1467217" cy="3693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omkring Holbæk Sygehus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8250353" y="4643993"/>
            <a:ext cx="124236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Slagelse Klyngen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8640329" y="5776979"/>
            <a:ext cx="1323607" cy="3693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Nykøbing Falster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9586266" y="4828252"/>
            <a:ext cx="1467217" cy="50783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en-US" b="0" dirty="0"/>
              <a:t>S</a:t>
            </a:r>
            <a:r>
              <a:rPr lang="da-DK" b="0" dirty="0"/>
              <a:t>undhedsklyngen omkring Sjællands Universitetshospital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9173516" y="361940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Nord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9586266" y="447187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Syd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9597446" y="3927232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Midt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9760663" y="419594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Byen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2637008" y="-713232"/>
            <a:ext cx="4992624" cy="7872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7038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demens, opgjort for sundhedsklyngen og hele landet (pct.), 2020-2022 ,multiRowCard ,Andel akutte somatiske genindlæggelser blandt borgere med astma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ultiRowCard ,textbox ,textbox ,Andel akutte somatiske genindlæggelser blandt borgere med type 1-diabetes, opgjort for sundhedsklyngen og hele landet (pct.), 2020-2022 ,Andel akutte somatiske genindlæggelser blandt borgere med type 2-diabetes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leddegigt, opgjort for sundhedsklyngen og hele landet (pct.), 2020-2022 ,multiRowCard ,Andel akutte somatiske genindlæggelser blandt borgere med KOL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multiRowCard ,Andel akutte somatiske genindlæggelser blandt borgere med osteoporose, opgjort for sundhedsklyngen og hele landet (pct.), 2020-2022 ,Andel akutte somatiske genindlæggelser blandt borgere med skizofreni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dette tema er der fokus på borgere i jeres sundhedsklynge med kontakt til det psykiatriske sundhedsvæsen. Formålet med temaet er, at I kan blive klogere på en række indikatorer for borgeres kontakt med det psykiatriske sundhedsvæsen på tværs af hospital og praksissektoren i jeres sundhedsklynge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image ,multiRowCard ,textbox ,Hospital ,Hospital + Kommune ,Hospital ,shape ,shape ,Hospital + Kommune ,Hospital + Kommune ,Antal borgere i sundhedsklyngen med kontakt til det psykiatriske sundhedsvæsen fordelt på sektorer, 2022 ,image ,Hospital ,Hospital + Kommune ,Hospital ,Hospital + Kommune ,Hospital + Kommun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F17FF41A-8178-4047-A79E-D71BEAE36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2335697"/>
            <a:ext cx="4570550" cy="235874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Antal borgere med psykiatrisk sygehusophold fordelt på alder og køn i sundhedsklyngen, pr. 1.000 borgere, 2022 ,textbox ,Antal borgere med psykiatrisk sygehusophold fordelt på alder i sundhedsklyngen og hele landet, pr. 1.000 borgere, 2022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psykiatrisk indlæggelse og/eller ambulant ophold fordelt på akut og planlagt, pr. 1.000 borgere for hele landet, 2022 ,textbox ,textbox ,multiRowCard ,Antal borgere med psykiatrisk indlæggelse og/eller ambulant ophold fordelt på akut og planlagt, pr. 1.000 borgere for hele landet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tal borgere med kontakt til psykiatri i praksissektoren fordelt på alder i sundhedsklyngen og hele landet, pr. 1.000 borgere, 2022 ,multiRowCard ,Antal borgere med kontakt til psykiatri i praksissektoren fordelt på alder og køn i sundhedsklyngen, pr. 1.000 borgere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multiRowCard ,Andel akutte psykiatriske genindlæggelser, opgjort for sundhedsklyngen og hele landet (pct.), 2020-2023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jeres sundhedsklynge. Her får I indblik i en række sammenhænge på tværs af almen praksis, kommuner og hospital for denne population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D97D7010-FC04-41BB-8BAB-03EFF25F8F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86"/>
          <a:stretch/>
        </p:blipFill>
        <p:spPr>
          <a:xfrm>
            <a:off x="76200" y="0"/>
            <a:ext cx="6132095" cy="6858000"/>
          </a:xfrm>
          <a:prstGeom prst="rect">
            <a:avLst/>
          </a:prstGeom>
          <a:noFill/>
        </p:spPr>
      </p:pic>
      <p:pic>
        <p:nvPicPr>
          <p:cNvPr id="3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50901" t="8421"/>
          <a:stretch/>
        </p:blipFill>
        <p:spPr>
          <a:xfrm>
            <a:off x="6194820" y="577516"/>
            <a:ext cx="5901930" cy="6280484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D980CC2-5C9F-4486-A5C2-DBBC806CBE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88" y="2057400"/>
            <a:ext cx="5206439" cy="28885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i sundhedsklyngen og hele landet fordelt på aldersgrupper, pr. 1.000 borgere, 2023 ,Udvikling i antal ældre (80+ år) i sundhedsklyngen, pr. 1.000 borgere, 2019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jeres sundhedsklynge. Her får I indblik i en række sammenhænge på tværs af almen praksis, kommuner og hospital for denne population sammenlignet med landsgennemsnittet.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ældre (80+ år) med indlæggelse og/eller ambulant ophold fordelt på akut og planlagt, opgjort for sundhedsklyngen pr. 1.000 ældre, 2022 ,Antal ældre (80+ år) med indlæggelse og/eller ambulant ophold fordelt på akut og planlagt, opgjort for hele landet pr. 1.000 ældre, 2022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Ældre borgere på 80 år og derover: Overblik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textbox ,slicer ,textbox ,textbox ,image ,image ,image ,textbox ,textbox ,textbox ,textbox ,textbox ,textbox ,shape ,shape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Ældre borgere på 80 år og derover: Overblik</a:t>
            </a:r>
          </a:p>
        </p:txBody>
      </p:sp>
      <p:pic>
        <p:nvPicPr>
          <p:cNvPr id="5" name="Billede 1">
            <a:extLst>
              <a:ext uri="{FF2B5EF4-FFF2-40B4-BE49-F238E27FC236}">
                <a16:creationId xmlns:a16="http://schemas.microsoft.com/office/drawing/2014/main" id="{64EF388B-B5EC-43AF-A2F8-E75400A24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385" y="1997765"/>
            <a:ext cx="4734066" cy="22474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80+:genindl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EB6AE22-11DC-4AF2-B35B-F7CC88D2F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26" y="1669566"/>
            <a:ext cx="5486400" cy="38766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84F8289B-847E-4B73-A920-DD59D4D79BCE}"/>
</file>

<file path=customXml/itemProps2.xml><?xml version="1.0" encoding="utf-8"?>
<ds:datastoreItem xmlns:ds="http://schemas.openxmlformats.org/officeDocument/2006/customXml" ds:itemID="{5048ABF5-2B7C-48DB-972C-D84D465CD117}"/>
</file>

<file path=customXml/itemProps3.xml><?xml version="1.0" encoding="utf-8"?>
<ds:datastoreItem xmlns:ds="http://schemas.openxmlformats.org/officeDocument/2006/customXml" ds:itemID="{2A4F5A1F-32FC-4A6E-8E84-115AE46CE4A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760</Words>
  <Application>Microsoft Office PowerPoint</Application>
  <PresentationFormat>Widescreen</PresentationFormat>
  <Paragraphs>197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Poppins</vt:lpstr>
      <vt:lpstr>Poppins Black</vt:lpstr>
      <vt:lpstr>Poppins ExtraBold</vt:lpstr>
      <vt:lpstr>Poppins Light</vt:lpstr>
      <vt:lpstr>Poppins SemiBold</vt:lpstr>
      <vt:lpstr>Republic</vt:lpstr>
      <vt:lpstr>Custom Design</vt:lpstr>
      <vt:lpstr>Datapakke Sønderjysk klynge (Syddanmark)</vt:lpstr>
      <vt:lpstr>Om datapakken</vt:lpstr>
      <vt:lpstr>Populationsoverblik</vt:lpstr>
      <vt:lpstr>Populationsoverblik</vt:lpstr>
      <vt:lpstr>Populationsoverblik 2</vt:lpstr>
      <vt:lpstr>Ældre borgere på 80 år og derover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Lisa Cecilie Benz</cp:lastModifiedBy>
  <cp:revision>27</cp:revision>
  <dcterms:created xsi:type="dcterms:W3CDTF">2016-09-04T11:54:55Z</dcterms:created>
  <dcterms:modified xsi:type="dcterms:W3CDTF">2023-08-01T08:37:00Z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